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8"/>
  </p:notesMasterIdLst>
  <p:sldIdLst>
    <p:sldId id="261" r:id="rId2"/>
    <p:sldId id="309" r:id="rId3"/>
    <p:sldId id="265" r:id="rId4"/>
    <p:sldId id="266" r:id="rId5"/>
    <p:sldId id="267" r:id="rId6"/>
    <p:sldId id="268" r:id="rId7"/>
    <p:sldId id="269" r:id="rId8"/>
    <p:sldId id="270" r:id="rId9"/>
    <p:sldId id="273" r:id="rId10"/>
    <p:sldId id="271" r:id="rId11"/>
    <p:sldId id="272" r:id="rId12"/>
    <p:sldId id="258" r:id="rId13"/>
    <p:sldId id="277" r:id="rId14"/>
    <p:sldId id="279" r:id="rId15"/>
    <p:sldId id="278" r:id="rId16"/>
    <p:sldId id="275" r:id="rId17"/>
    <p:sldId id="281" r:id="rId18"/>
    <p:sldId id="282" r:id="rId19"/>
    <p:sldId id="283" r:id="rId20"/>
    <p:sldId id="276" r:id="rId21"/>
    <p:sldId id="284" r:id="rId22"/>
    <p:sldId id="310" r:id="rId23"/>
    <p:sldId id="292" r:id="rId24"/>
    <p:sldId id="285" r:id="rId25"/>
    <p:sldId id="286" r:id="rId26"/>
    <p:sldId id="287" r:id="rId27"/>
    <p:sldId id="288" r:id="rId28"/>
    <p:sldId id="289" r:id="rId29"/>
    <p:sldId id="293" r:id="rId30"/>
    <p:sldId id="290" r:id="rId31"/>
    <p:sldId id="311" r:id="rId32"/>
    <p:sldId id="294" r:id="rId33"/>
    <p:sldId id="298" r:id="rId34"/>
    <p:sldId id="302" r:id="rId35"/>
    <p:sldId id="303" r:id="rId36"/>
    <p:sldId id="301" r:id="rId37"/>
    <p:sldId id="299" r:id="rId38"/>
    <p:sldId id="300" r:id="rId39"/>
    <p:sldId id="297" r:id="rId40"/>
    <p:sldId id="304" r:id="rId41"/>
    <p:sldId id="296" r:id="rId42"/>
    <p:sldId id="295" r:id="rId43"/>
    <p:sldId id="306" r:id="rId44"/>
    <p:sldId id="291" r:id="rId45"/>
    <p:sldId id="312" r:id="rId46"/>
    <p:sldId id="308" r:id="rId4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5A98"/>
    <a:srgbClr val="FEC51D"/>
    <a:srgbClr val="659D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176" autoAdjust="0"/>
  </p:normalViewPr>
  <p:slideViewPr>
    <p:cSldViewPr snapToGrid="0" snapToObjects="1">
      <p:cViewPr varScale="1">
        <p:scale>
          <a:sx n="101" d="100"/>
          <a:sy n="101" d="100"/>
        </p:scale>
        <p:origin x="9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85F839-4AEB-4152-9A92-26F7CD2AA57C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25E567-6481-4385-8786-9B77B5C08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72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Plan can get complicated or be simple – based on your goals</a:t>
            </a:r>
          </a:p>
          <a:p>
            <a:r>
              <a:rPr lang="en-US" dirty="0"/>
              <a:t>Note: if it’s “standard operating procedure” plan to add 5-10% to last year’s goals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5E567-6481-4385-8786-9B77B5C08A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0200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Prioritizing - systems, communications, board, and donor stewardship prior to new donor cultivation and outreach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Influx of support in 2020: : able to meet the moment but focus had to shift quickly to donor engagement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5E567-6481-4385-8786-9B77B5C08A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666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budgeting</a:t>
            </a:r>
            <a:r>
              <a:rPr lang="en-US" baseline="0" dirty="0"/>
              <a:t> and performance review processes should be connected, so that you can include in your budget requests any new positions or promotions that need to be funded, and to identify if/where that funding can be identified.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5E567-6481-4385-8786-9B77B5C08A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467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if they want to use this, they just need to recreate the template in Excel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5E567-6481-4385-8786-9B77B5C08A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7435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multi-year commitments and how to best show the carry-forward </a:t>
            </a:r>
          </a:p>
          <a:p>
            <a:r>
              <a:rPr lang="en-US" dirty="0"/>
              <a:t>  --Dev Plan needs to align work plans because program staff will be working on funded initiative / dev team stewarding the donor</a:t>
            </a:r>
          </a:p>
          <a:p>
            <a:r>
              <a:rPr lang="en-US" dirty="0"/>
              <a:t>  --GAAP rules state funding has to be realized in Year 1 so won’t be able to go back to funder in successive years that the grant is active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5E567-6481-4385-8786-9B77B5C08A0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709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“New Other” line 32 as important for planning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5E567-6481-4385-8786-9B77B5C08A0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6514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Timing of plan should align with both budgeting and performance evaluations!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5E567-6481-4385-8786-9B77B5C08A0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7228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Determine who’s role it is to determine when to: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start activities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when to hold on new initiatives, and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how focused you should stay on planned timing for initiatives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5E567-6481-4385-8786-9B77B5C08A0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4772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Annual Giving USA reports and others help you understand broader environment that could impact giving in current or next year(s)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5E567-6481-4385-8786-9B77B5C08A0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0974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Examples for running list: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Things that weren’t approved or didn’t get to add in current year you’d like to add for next year (staffing, technology, new initiatives)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Economic elements that could impact giving: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Corporate giving may shift with increased taxes (may need to scale back corp expectations)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Recession could impact individual giving; foundation giving usually lags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5E567-6481-4385-8786-9B77B5C08A0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0847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5E567-6481-4385-8786-9B77B5C08A0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46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KPI: Key Performance Indicators</a:t>
            </a:r>
          </a:p>
          <a:p>
            <a:r>
              <a:rPr lang="en-US" dirty="0"/>
              <a:t>Gifts – number of gifts, average gift size</a:t>
            </a:r>
          </a:p>
          <a:p>
            <a:r>
              <a:rPr lang="en-US" dirty="0"/>
              <a:t>Retention – number of donors, institutional funders, partners year-over-year</a:t>
            </a:r>
          </a:p>
          <a:p>
            <a:r>
              <a:rPr lang="en-US" dirty="0"/>
              <a:t>Foundations </a:t>
            </a:r>
          </a:p>
          <a:p>
            <a:pPr lvl="1"/>
            <a:r>
              <a:rPr lang="en-US" dirty="0"/>
              <a:t>Size &amp; health of prospect portfolio</a:t>
            </a:r>
          </a:p>
          <a:p>
            <a:pPr lvl="1"/>
            <a:r>
              <a:rPr lang="en-US" dirty="0"/>
              <a:t>Can’t control closing process but can control submissions</a:t>
            </a:r>
          </a:p>
          <a:p>
            <a:r>
              <a:rPr lang="en-US" dirty="0"/>
              <a:t>Corporations</a:t>
            </a:r>
          </a:p>
          <a:p>
            <a:pPr lvl="1"/>
            <a:r>
              <a:rPr lang="en-US" dirty="0"/>
              <a:t>Number of active prospects</a:t>
            </a:r>
          </a:p>
          <a:p>
            <a:pPr lvl="1"/>
            <a:r>
              <a:rPr lang="en-US" dirty="0"/>
              <a:t>Signed agreements at different levels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5E567-6481-4385-8786-9B77B5C08A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95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in-person events is one area we can raise for FY22. how to build those back when there’s still uncertainty?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5E567-6481-4385-8786-9B77B5C08A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353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Calibri" panose="020F0502020204030204" pitchFamily="34" charset="0"/>
              </a:rPr>
              <a:t>**What you need to think about when developing goals; establishing the plan**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effectLst/>
                <a:latin typeface="Calibri" panose="020F0502020204030204" pitchFamily="34" charset="0"/>
              </a:rPr>
              <a:t>Resource issues - staffing needs…you know you need help if you’re going to grow but either there isn’t funding or leadership won’t ok the expense</a:t>
            </a:r>
            <a:endParaRPr lang="en-US" sz="1200" b="0" i="0" dirty="0">
              <a:effectLst/>
              <a:latin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dirty="0">
                <a:effectLst/>
                <a:latin typeface="Calibri" panose="020F0502020204030204" pitchFamily="34" charset="0"/>
              </a:rPr>
              <a:t>Internal politics - you know you need to build a major donor program but the board doesn't want to be involved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Pandemic limitations – you can raise much more but the lingering effects of Covid may hamper growth or planning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5E567-6481-4385-8786-9B77B5C08A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085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Larger orgs often use accounting software for budgeting – i.e. VI360; Intact; </a:t>
            </a:r>
            <a:r>
              <a:rPr lang="en-US" dirty="0" err="1"/>
              <a:t>Quickbooks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5E567-6481-4385-8786-9B77B5C08A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735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Planning is a process that builds on itself</a:t>
            </a:r>
          </a:p>
          <a:p>
            <a:pPr lvl="1"/>
            <a:r>
              <a:rPr lang="en-US" dirty="0"/>
              <a:t>Last year’s plan helps inform next year’s</a:t>
            </a:r>
          </a:p>
          <a:p>
            <a:pPr lvl="1"/>
            <a:r>
              <a:rPr lang="en-US" dirty="0"/>
              <a:t>As time goes on, planning becomes much more detailed and accurate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5E567-6481-4385-8786-9B77B5C08A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846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Objective ex. - While indiv giving still lags institutional support by a large margin, we saw such a big jump in support during Covid that it’s shown us what’s possible so we’ll be hiring and focusing efforts to deepen this area and attract more support</a:t>
            </a:r>
          </a:p>
          <a:p>
            <a:r>
              <a:rPr lang="en-US" dirty="0"/>
              <a:t>Strategy ex - Build out our major donor program by soliciting transformational gifts and increasing support from mid-level donors with high capacity. Expand new donors through a broader direct mail acquisition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5E567-6481-4385-8786-9B77B5C08A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71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5E567-6481-4385-8786-9B77B5C08A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09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i="1" dirty="0"/>
              <a:t>NGB to talk abt </a:t>
            </a:r>
            <a:r>
              <a:rPr lang="en-US" b="1" i="1" dirty="0" err="1"/>
              <a:t>sm</a:t>
            </a:r>
            <a:r>
              <a:rPr lang="en-US" b="1" i="1" dirty="0"/>
              <a:t>/mid and JB to talk about large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Once you have the numbers drafted they will serve as the start to your work plan and guide the development of your fundraising activities for the coming year.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300" dirty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dirty="0"/>
              <a:t>NOTES re: smaller/mid-sized organizations: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Want to ensure that your plan rolls up effectively to meet the overarching revenue goals. (Sr.-level fundraiser will do this) 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Could be you roll up the numbers and you're short - which revenue streams might you be able  to push on to raise a bit more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Perhaps you spread that shortfall over different revenue streams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May need to pull in expenses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5E567-6481-4385-8786-9B77B5C08A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70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4C91F92-64DE-472C-9139-49C9D76E29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2260F0-3B82-42BA-B589-CF135C0EDC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634" y="1156855"/>
            <a:ext cx="4324348" cy="1870363"/>
          </a:xfrm>
          <a:prstGeom prst="rect">
            <a:avLst/>
          </a:prstGeom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045602-666C-47F1-8A83-19E15BE1BF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15A98"/>
                </a:solidFill>
              </a:defRPr>
            </a:lvl1pPr>
          </a:lstStyle>
          <a:p>
            <a:fld id="{319985BA-9E17-47EA-A539-FB8C92C747F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CF0DF4D-9F40-4EAF-BF6B-8B6EE903E7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4635" y="3130983"/>
            <a:ext cx="3479220" cy="6794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4032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o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02728-7624-466E-ACED-98E59EEFFC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080654"/>
            <a:ext cx="7886700" cy="54065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6" name="Slide Number Placeholder 10">
            <a:extLst>
              <a:ext uri="{FF2B5EF4-FFF2-40B4-BE49-F238E27FC236}">
                <a16:creationId xmlns:a16="http://schemas.microsoft.com/office/drawing/2014/main" id="{29F9DE3E-4551-4D24-9C63-8B344B2158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43300" y="462994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15A98"/>
                </a:solidFill>
              </a:defRPr>
            </a:lvl1pPr>
          </a:lstStyle>
          <a:p>
            <a:fld id="{319985BA-9E17-47EA-A539-FB8C92C747F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0B5AA76-7C9A-462D-8CA3-178CA16824F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8650" y="1779588"/>
            <a:ext cx="7886700" cy="24733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6926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o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47B71C-BD9B-43B1-A19A-6B35F8B5E8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15A98"/>
                </a:solidFill>
              </a:defRPr>
            </a:lvl1pPr>
          </a:lstStyle>
          <a:p>
            <a:fld id="{319985BA-9E17-47EA-A539-FB8C92C747F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299888B8-FB10-406E-B7E1-7CB8E7F880B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8650" y="1163782"/>
            <a:ext cx="7886700" cy="308913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237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85D9A4-AAB1-4EF7-BB38-33D6AD3D41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15A98"/>
                </a:solidFill>
              </a:defRPr>
            </a:lvl1pPr>
          </a:lstStyle>
          <a:p>
            <a:fld id="{319985BA-9E17-47EA-A539-FB8C92C747F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820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617AA122-01F0-4624-8661-5A9B0D00C84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EE0C8D6-4401-4F6C-B81C-0320AD8E81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43300" y="462994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15A98"/>
                </a:solidFill>
              </a:defRPr>
            </a:lvl1pPr>
          </a:lstStyle>
          <a:p>
            <a:fld id="{319985BA-9E17-47EA-A539-FB8C92C747F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186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52" r:id="rId3"/>
    <p:sldLayoutId id="2147483651" r:id="rId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Gotham Medium" panose="02000604030000020004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rgbClr val="015A98"/>
          </a:solidFill>
          <a:latin typeface="Gotham Light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rgbClr val="015A98"/>
          </a:solidFill>
          <a:latin typeface="Gotham Light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rgbClr val="015A98"/>
          </a:solidFill>
          <a:latin typeface="Gotham Light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rgbClr val="015A98"/>
          </a:solidFill>
          <a:latin typeface="Gotham Light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rgbClr val="015A98"/>
          </a:solidFill>
          <a:latin typeface="Gotham Light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cus-fundraising.com/" TargetMode="External"/><Relationship Id="rId2" Type="http://schemas.openxmlformats.org/officeDocument/2006/relationships/hyperlink" Target="http://www.prosperitynow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cus-fundraising.com/" TargetMode="External"/><Relationship Id="rId2" Type="http://schemas.openxmlformats.org/officeDocument/2006/relationships/hyperlink" Target="http://www.prosperitynow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9076B-3ADE-473F-9C14-CE8844864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Plan, Commit, Succeed: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C597F5-85C7-4DEF-906C-837B2EF69C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985BA-9E17-47EA-A539-FB8C92C747F2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8FC6D4-DD31-4660-BB4D-3991DCD7DC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4635" y="3130982"/>
            <a:ext cx="3697644" cy="949133"/>
          </a:xfrm>
        </p:spPr>
        <p:txBody>
          <a:bodyPr/>
          <a:lstStyle/>
          <a:p>
            <a:r>
              <a:rPr lang="en-US" dirty="0"/>
              <a:t>Reimagine Your Fundraising Roadmap Through an Effective Development Plan</a:t>
            </a:r>
          </a:p>
        </p:txBody>
      </p:sp>
    </p:spTree>
    <p:extLst>
      <p:ext uri="{BB962C8B-B14F-4D97-AF65-F5344CB8AC3E}">
        <p14:creationId xmlns:p14="http://schemas.microsoft.com/office/powerpoint/2010/main" val="3644740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CB96F-AD90-4C33-BCAF-EE04AF769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Elements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EF8DDB-D32A-403A-9A85-B89FF799EF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9985BA-9E17-47EA-A539-FB8C92C747F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E57A-E602-49D4-8F27-B3FE3FD98BF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Narrative</a:t>
            </a:r>
          </a:p>
          <a:p>
            <a:pPr lvl="1"/>
            <a:r>
              <a:rPr lang="en-US" dirty="0"/>
              <a:t>Define your fundraising strategies and tactics by channel</a:t>
            </a:r>
          </a:p>
          <a:p>
            <a:endParaRPr lang="en-US" sz="1050" dirty="0"/>
          </a:p>
          <a:p>
            <a:r>
              <a:rPr lang="en-US" dirty="0"/>
              <a:t>Numbers</a:t>
            </a:r>
          </a:p>
          <a:p>
            <a:pPr lvl="1"/>
            <a:r>
              <a:rPr lang="en-US" dirty="0"/>
              <a:t>Sketch out revenue expectations by giving channel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B46135-E1ED-4892-A60B-05E7EC9D8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784" y="4103548"/>
            <a:ext cx="231668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977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CB96F-AD90-4C33-BCAF-EE04AF769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Narrative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EF8DDB-D32A-403A-9A85-B89FF799EF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9985BA-9E17-47EA-A539-FB8C92C747F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E57A-E602-49D4-8F27-B3FE3FD98BF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1"/>
            <a:r>
              <a:rPr lang="en-US" dirty="0"/>
              <a:t>Determine your plan audience: leadership, staff, Board etc.</a:t>
            </a:r>
          </a:p>
          <a:p>
            <a:pPr lvl="1"/>
            <a:r>
              <a:rPr lang="en-US" dirty="0"/>
              <a:t>Will need to “sell” the plan to leadership</a:t>
            </a:r>
          </a:p>
          <a:p>
            <a:pPr lvl="1"/>
            <a:r>
              <a:rPr lang="en-US" dirty="0"/>
              <a:t>Share your fundraising vision with organizational staff</a:t>
            </a:r>
          </a:p>
          <a:p>
            <a:pPr lvl="1"/>
            <a:r>
              <a:rPr lang="en-US" dirty="0"/>
              <a:t>Detail goals and tactics for the Board</a:t>
            </a:r>
          </a:p>
          <a:p>
            <a:pPr lvl="1"/>
            <a:r>
              <a:rPr lang="en-US" dirty="0"/>
              <a:t>Serve as a historical reference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423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C64A7-E330-4F0D-AAD8-597B631E9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Numbers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B87133-9923-41CB-9501-09E4A4E135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9985BA-9E17-47EA-A539-FB8C92C747F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6E0265-5043-40D1-8693-3F62AD440CF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1"/>
            <a:r>
              <a:rPr lang="en-US" dirty="0"/>
              <a:t>Start with a spreadsheet or accounting software</a:t>
            </a:r>
          </a:p>
          <a:p>
            <a:pPr lvl="1"/>
            <a:r>
              <a:rPr lang="en-US" dirty="0"/>
              <a:t>Think through the fundraising timeline</a:t>
            </a:r>
          </a:p>
          <a:p>
            <a:pPr lvl="1"/>
            <a:r>
              <a:rPr lang="en-US" dirty="0"/>
              <a:t>Identify areas for growth/expected reductions</a:t>
            </a:r>
          </a:p>
          <a:p>
            <a:pPr lvl="1"/>
            <a:r>
              <a:rPr lang="en-US" dirty="0"/>
              <a:t>Prepare to share data with finance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710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C64A7-E330-4F0D-AAD8-597B631E9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to Create the Plan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B87133-9923-41CB-9501-09E4A4E135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9985BA-9E17-47EA-A539-FB8C92C747F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6E0265-5043-40D1-8693-3F62AD440CF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Let the organizational budget timeline be your guide</a:t>
            </a:r>
          </a:p>
          <a:p>
            <a:r>
              <a:rPr lang="en-US" dirty="0"/>
              <a:t>Create the financial portion of the development plan well in advance of the annual budget</a:t>
            </a:r>
          </a:p>
          <a:p>
            <a:r>
              <a:rPr lang="en-US" dirty="0"/>
              <a:t>For a July 1 – June 30 fiscal year, we recommend beginning your development plan work in February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E3B73F-CFFE-4766-8053-93E2A3A40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4126" y="4190729"/>
            <a:ext cx="231668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24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3FDB6-2301-464A-8E12-56560E4F3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to Create the Plan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C2614B-8061-48EC-A0CC-9EE97125BB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9985BA-9E17-47EA-A539-FB8C92C747F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089D6D-8B70-4DD4-83C3-97CDE51A65A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Use your board meeting schedule to guide timing for the plan narrative</a:t>
            </a:r>
          </a:p>
          <a:p>
            <a:r>
              <a:rPr lang="en-US" dirty="0"/>
              <a:t>Recommend having a draft budget set before creating narrative</a:t>
            </a:r>
          </a:p>
          <a:p>
            <a:r>
              <a:rPr lang="en-US" dirty="0"/>
              <a:t>Include an executive summary and highlight key elements that differ from previous year(s)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FB15C3-B901-46FC-8F27-287C4C3C5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3898" y="4175615"/>
            <a:ext cx="231668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930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C64A7-E330-4F0D-AAD8-597B631E9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Begin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B87133-9923-41CB-9501-09E4A4E135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9985BA-9E17-47EA-A539-FB8C92C747F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6E0265-5043-40D1-8693-3F62AD440CF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Identify big goals, innovations for next year </a:t>
            </a:r>
          </a:p>
          <a:p>
            <a:r>
              <a:rPr lang="en-US" dirty="0"/>
              <a:t>Depending on your size:</a:t>
            </a:r>
          </a:p>
          <a:p>
            <a:pPr lvl="1"/>
            <a:r>
              <a:rPr lang="en-US" dirty="0"/>
              <a:t>Larger nonprofit: each staff lead can create their draft budget to inform the fundraising plan</a:t>
            </a:r>
          </a:p>
          <a:p>
            <a:pPr lvl="1"/>
            <a:r>
              <a:rPr lang="en-US" dirty="0"/>
              <a:t>Smaller nonprofit/solo development shop: </a:t>
            </a:r>
          </a:p>
          <a:p>
            <a:pPr lvl="2"/>
            <a:r>
              <a:rPr lang="en-US" dirty="0"/>
              <a:t>Meet with staff, board and/or committees to discuss priorities and get input </a:t>
            </a:r>
          </a:p>
          <a:p>
            <a:pPr lvl="2"/>
            <a:r>
              <a:rPr lang="en-US" dirty="0"/>
              <a:t>One person (typically Development Director or Executive Director) will draft numbers and schedule meeting(s) to review/adjust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392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C64A7-E330-4F0D-AAD8-597B631E9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Plan Narrative - Goals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B87133-9923-41CB-9501-09E4A4E135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9985BA-9E17-47EA-A539-FB8C92C747F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6E0265-5043-40D1-8693-3F62AD440CF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647666"/>
            <a:ext cx="7886700" cy="2826094"/>
          </a:xfrm>
        </p:spPr>
        <p:txBody>
          <a:bodyPr/>
          <a:lstStyle/>
          <a:p>
            <a:r>
              <a:rPr lang="en-US" sz="2000" dirty="0"/>
              <a:t>Major and Mid-Level Donors</a:t>
            </a:r>
          </a:p>
          <a:p>
            <a:pPr lvl="1"/>
            <a:r>
              <a:rPr lang="en-US" sz="1600" dirty="0"/>
              <a:t>Goal: Retain 40% of FY20 donors; raise $750k in support from new donors</a:t>
            </a:r>
          </a:p>
          <a:p>
            <a:r>
              <a:rPr lang="en-US" sz="2000" dirty="0"/>
              <a:t>Communications</a:t>
            </a:r>
          </a:p>
          <a:p>
            <a:pPr lvl="1"/>
            <a:r>
              <a:rPr lang="en-US" sz="1600" dirty="0"/>
              <a:t>Goal: Refine targeted communication strategies for each donor group and ensure at least one touchpoint per segment each month of 2021</a:t>
            </a:r>
          </a:p>
          <a:p>
            <a:r>
              <a:rPr lang="en-US" sz="2000" dirty="0"/>
              <a:t>Leadership &amp; Systems/Staffing</a:t>
            </a:r>
          </a:p>
          <a:p>
            <a:pPr lvl="1"/>
            <a:r>
              <a:rPr lang="en-US" sz="1600" dirty="0"/>
              <a:t>Goal: Secure donations from 100% of the Board; engage at least 50% of the board with fundraising activities</a:t>
            </a:r>
          </a:p>
          <a:p>
            <a:pPr lvl="1"/>
            <a:r>
              <a:rPr lang="en-US" sz="1600" dirty="0"/>
              <a:t>Goal: Move to a new CRM; hire five new development positions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7D92F0-FB3A-4F4A-9700-5F9B2FCE6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1227" y="4175030"/>
            <a:ext cx="231668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000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ABE90-8E2B-409F-94B9-A167A2B0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36331"/>
            <a:ext cx="7886700" cy="540653"/>
          </a:xfrm>
        </p:spPr>
        <p:txBody>
          <a:bodyPr/>
          <a:lstStyle/>
          <a:p>
            <a:r>
              <a:rPr lang="en-US" dirty="0"/>
              <a:t>Example: Plan Narrative - Individuals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80C405-A89C-4867-8389-3F0D13A9C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9985BA-9E17-47EA-A539-FB8C92C747F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D13FCE-91ED-4D0E-81E0-18DA5977B98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624993"/>
            <a:ext cx="7993915" cy="2894107"/>
          </a:xfrm>
        </p:spPr>
        <p:txBody>
          <a:bodyPr/>
          <a:lstStyle/>
          <a:p>
            <a:r>
              <a:rPr lang="en-US" b="1" dirty="0"/>
              <a:t>Summary</a:t>
            </a:r>
            <a:r>
              <a:rPr lang="en-US" dirty="0"/>
              <a:t> - Big picture on individual giving (2-3 sentences maximum) to orient reader</a:t>
            </a:r>
          </a:p>
          <a:p>
            <a:pPr lvl="1"/>
            <a:r>
              <a:rPr lang="en-US" dirty="0"/>
              <a:t>Why do you expect giving to grow or shrink?</a:t>
            </a:r>
          </a:p>
          <a:p>
            <a:pPr lvl="1"/>
            <a:r>
              <a:rPr lang="en-US" dirty="0"/>
              <a:t>By what percentage do you expecting funding to change? </a:t>
            </a:r>
          </a:p>
          <a:p>
            <a:pPr lvl="1"/>
            <a:r>
              <a:rPr lang="en-US" dirty="0"/>
              <a:t>Where are the opportunities?</a:t>
            </a:r>
          </a:p>
          <a:p>
            <a:r>
              <a:rPr lang="en-US" b="1" dirty="0"/>
              <a:t>Objective</a:t>
            </a:r>
            <a:r>
              <a:rPr lang="en-US" dirty="0"/>
              <a:t> – How individual giving fits into the overall fundraising program (basic information mostly geared for board and possibly CEO)</a:t>
            </a:r>
          </a:p>
          <a:p>
            <a:r>
              <a:rPr lang="en-US" b="1" dirty="0"/>
              <a:t>Strategy</a:t>
            </a:r>
            <a:r>
              <a:rPr lang="en-US" dirty="0"/>
              <a:t> – Detail your strategic thinking for this giving channel during the coming year.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36295E-492D-4319-928B-7A4A49A4D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6341" y="4220370"/>
            <a:ext cx="231668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05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61751-DD8F-4EAA-87CE-60774FCEB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7434" y="257380"/>
            <a:ext cx="3919458" cy="383483"/>
          </a:xfrm>
        </p:spPr>
        <p:txBody>
          <a:bodyPr/>
          <a:lstStyle/>
          <a:p>
            <a:r>
              <a:rPr lang="en-US" sz="2000" b="1" dirty="0"/>
              <a:t>Example Department Activity Plan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229278-D113-4504-B000-5F6C7BCE30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9985BA-9E17-47EA-A539-FB8C92C747F2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404E5B-B752-40F3-9EE6-713C0540A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6" y="842499"/>
            <a:ext cx="4305386" cy="37874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9A9FA9-E67A-491D-B2DB-F883E18D29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2112" y="842499"/>
            <a:ext cx="4651033" cy="378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641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AA0A0-4776-4904-B1F1-06FE21913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676" y="238919"/>
            <a:ext cx="4626708" cy="347430"/>
          </a:xfrm>
        </p:spPr>
        <p:txBody>
          <a:bodyPr/>
          <a:lstStyle/>
          <a:p>
            <a:r>
              <a:rPr lang="en-US" sz="2000" b="1" dirty="0"/>
              <a:t>Example – Major Donor Portfolio Pipeline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15BBFB-3A9A-49B3-8975-9347B9718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9985BA-9E17-47EA-A539-FB8C92C747F2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3C18DF-ABEB-4ED6-AE67-6E9DFC37FB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15" t="4349" b="-1"/>
          <a:stretch/>
        </p:blipFill>
        <p:spPr>
          <a:xfrm>
            <a:off x="168164" y="758092"/>
            <a:ext cx="8725744" cy="432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423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F1B08-57E5-4E28-99CE-EDE8424B9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24958"/>
            <a:ext cx="7886700" cy="540653"/>
          </a:xfrm>
        </p:spPr>
        <p:txBody>
          <a:bodyPr/>
          <a:lstStyle/>
          <a:p>
            <a:r>
              <a:rPr lang="en-US" dirty="0"/>
              <a:t>A Bit About Us…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600CC7-115C-4EC3-AC1D-0D9DADDA1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9985BA-9E17-47EA-A539-FB8C92C747F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64C326C-2EB9-499A-910B-BB985DC684A4}"/>
              </a:ext>
            </a:extLst>
          </p:cNvPr>
          <p:cNvSpPr txBox="1">
            <a:spLocks noGrp="1"/>
          </p:cNvSpPr>
          <p:nvPr>
            <p:ph sz="quarter" idx="10"/>
          </p:nvPr>
        </p:nvSpPr>
        <p:spPr>
          <a:xfrm>
            <a:off x="1658408" y="3577812"/>
            <a:ext cx="3230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/>
              <a:t>Jennifer Broome, CFRE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/>
              <a:t>Vice President of Philanthropy, Prosperity Now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hlinkClick r:id="rId2"/>
              </a:rPr>
              <a:t>www.prosperitynow.org</a:t>
            </a:r>
            <a:r>
              <a:rPr lang="en-US" sz="1200" dirty="0"/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/>
              <a:t>@jnbroome1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7E6BA0-8E5C-4087-A1ED-C7CC0C722F5A}"/>
              </a:ext>
            </a:extLst>
          </p:cNvPr>
          <p:cNvSpPr txBox="1"/>
          <p:nvPr/>
        </p:nvSpPr>
        <p:spPr>
          <a:xfrm>
            <a:off x="5391808" y="3577812"/>
            <a:ext cx="26413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15A98"/>
                </a:solidFill>
              </a:rPr>
              <a:t>Nadine Gabai-Botero, CFRE</a:t>
            </a:r>
          </a:p>
          <a:p>
            <a:r>
              <a:rPr lang="en-US" sz="1200" dirty="0">
                <a:solidFill>
                  <a:srgbClr val="015A98"/>
                </a:solidFill>
              </a:rPr>
              <a:t>President, Focus Fundraising</a:t>
            </a:r>
          </a:p>
          <a:p>
            <a:r>
              <a:rPr lang="en-US" sz="1200" dirty="0">
                <a:solidFill>
                  <a:srgbClr val="015A98"/>
                </a:solidFill>
                <a:hlinkClick r:id="rId3"/>
              </a:rPr>
              <a:t>www.focus-fundraising.com</a:t>
            </a:r>
            <a:endParaRPr lang="en-US" sz="1200" dirty="0">
              <a:solidFill>
                <a:srgbClr val="015A98"/>
              </a:solidFill>
            </a:endParaRPr>
          </a:p>
          <a:p>
            <a:r>
              <a:rPr lang="en-US" sz="1200" dirty="0">
                <a:solidFill>
                  <a:srgbClr val="015A98"/>
                </a:solidFill>
              </a:rPr>
              <a:t>@focusfund</a:t>
            </a:r>
            <a:endParaRPr lang="en-US" dirty="0">
              <a:solidFill>
                <a:srgbClr val="015A98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E2ADD4-F3BB-4175-ACD2-FC9E331C5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1807" y="1648370"/>
            <a:ext cx="1477408" cy="18467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EF04ED-F954-472A-9471-ED557495FC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8408" y="1676179"/>
            <a:ext cx="1582298" cy="184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34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C64A7-E330-4F0D-AAD8-597B631E9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Input on the Budget and Plan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B87133-9923-41CB-9501-09E4A4E135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9985BA-9E17-47EA-A539-FB8C92C747F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6E0265-5043-40D1-8693-3F62AD440CF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b="1" dirty="0"/>
              <a:t>Large organization</a:t>
            </a:r>
            <a:r>
              <a:rPr lang="en-US" dirty="0"/>
              <a:t>: teams of staff built up around revenue streams (individual giving, corporate/foundation, etc.) and you'll need to delegate </a:t>
            </a:r>
          </a:p>
          <a:p>
            <a:r>
              <a:rPr lang="en-US" b="1" dirty="0"/>
              <a:t>Smaller/mid-size organization</a:t>
            </a:r>
            <a:r>
              <a:rPr lang="en-US" dirty="0"/>
              <a:t>: You may not have many people on your team, but you will need input from whomever partners with you (CEO, board members, volunteers) to think through the process and goals.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DC9F3-25C6-4054-B98E-450EAB79F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0579" y="4103548"/>
            <a:ext cx="198961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730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C64A7-E330-4F0D-AAD8-597B631E9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i="1" dirty="0"/>
              <a:t>Case Study: First-Time Plan &amp; Mid-Year Adjustments</a:t>
            </a:r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B87133-9923-41CB-9501-09E4A4E135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9985BA-9E17-47EA-A539-FB8C92C747F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6E0265-5043-40D1-8693-3F62AD440CF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621307"/>
            <a:ext cx="8039257" cy="2883266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Criminal Justice Reform Organization </a:t>
            </a:r>
          </a:p>
          <a:p>
            <a:pPr marL="0" indent="0">
              <a:buNone/>
            </a:pPr>
            <a:r>
              <a:rPr lang="en-US" dirty="0"/>
              <a:t>[Annual budget: $6M; hired 1</a:t>
            </a:r>
            <a:r>
              <a:rPr lang="en-US" baseline="30000" dirty="0"/>
              <a:t>st</a:t>
            </a:r>
            <a:r>
              <a:rPr lang="en-US" dirty="0"/>
              <a:t> DoD July 2019]</a:t>
            </a:r>
          </a:p>
          <a:p>
            <a:r>
              <a:rPr lang="en-US" dirty="0"/>
              <a:t>Created first plan which included focus on expanding each giving channel, events, board growth, communications, and systems/staffing</a:t>
            </a:r>
          </a:p>
          <a:p>
            <a:r>
              <a:rPr lang="en-US" dirty="0"/>
              <a:t>Prioritizing was critical</a:t>
            </a:r>
          </a:p>
          <a:p>
            <a:r>
              <a:rPr lang="en-US" dirty="0"/>
              <a:t>Influx of support in 2020</a:t>
            </a:r>
          </a:p>
          <a:p>
            <a:r>
              <a:rPr lang="en-US" dirty="0"/>
              <a:t>2021 Plan - with little donor history, budgeted conservatively for renewals; focusing on retention and systems/staffing growth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E610DE-E599-47D3-AC2F-E40D58DAD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6341" y="4205843"/>
            <a:ext cx="231668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391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3F1C7-072B-4FD6-8FDB-460FB97FA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Pause,</a:t>
            </a:r>
            <a:br>
              <a:rPr lang="en-US" dirty="0"/>
            </a:br>
            <a:r>
              <a:rPr lang="en-US" dirty="0"/>
              <a:t>Ponder,</a:t>
            </a:r>
            <a:br>
              <a:rPr lang="en-US" dirty="0"/>
            </a:br>
            <a:r>
              <a:rPr lang="en-US" dirty="0"/>
              <a:t>Stretch!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91CFFD-EDC7-4924-BB4A-22D0A7E06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9985BA-9E17-47EA-A539-FB8C92C747F2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192A65-2FDB-49A8-BAD5-58F8299BDF5B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395577" y="1120293"/>
            <a:ext cx="4624899" cy="308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37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BBEB2-F125-47BB-8D63-605B15BE6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GO! Create Your Plan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A0A3DC-D750-4DCA-B6D3-C8F3A66B37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9985BA-9E17-47EA-A539-FB8C92C747F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4920C1-FC05-46EA-90B6-CFD0363E694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779588"/>
            <a:ext cx="3232990" cy="2473325"/>
          </a:xfrm>
        </p:spPr>
        <p:txBody>
          <a:bodyPr/>
          <a:lstStyle/>
          <a:p>
            <a:r>
              <a:rPr lang="en-US" dirty="0"/>
              <a:t>Priorities &amp; Goals</a:t>
            </a:r>
          </a:p>
          <a:p>
            <a:r>
              <a:rPr lang="en-US" dirty="0"/>
              <a:t>Budget</a:t>
            </a:r>
          </a:p>
          <a:p>
            <a:r>
              <a:rPr lang="en-US" dirty="0"/>
              <a:t>Individuals</a:t>
            </a:r>
          </a:p>
          <a:p>
            <a:r>
              <a:rPr lang="en-US" dirty="0"/>
              <a:t>Foundations/Corporation</a:t>
            </a:r>
          </a:p>
          <a:p>
            <a:r>
              <a:rPr lang="en-US" dirty="0"/>
              <a:t>Donor Communications</a:t>
            </a:r>
          </a:p>
          <a:p>
            <a:r>
              <a:rPr lang="en-US" dirty="0"/>
              <a:t>Systems/Staffing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63C446-E101-4ED9-A1FB-45C94F541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0" y="1350980"/>
            <a:ext cx="3657600" cy="233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501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C64A7-E330-4F0D-AAD8-597B631E9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Fundraising Priorities &amp; Goals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B87133-9923-41CB-9501-09E4A4E135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9985BA-9E17-47EA-A539-FB8C92C747F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6E0265-5043-40D1-8693-3F62AD440CF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779588"/>
            <a:ext cx="7886700" cy="2618600"/>
          </a:xfrm>
        </p:spPr>
        <p:txBody>
          <a:bodyPr/>
          <a:lstStyle/>
          <a:p>
            <a:r>
              <a:rPr lang="en-US" dirty="0"/>
              <a:t>Think about them by giving channel (individuals, foundations, etc.) and focus area (communications, systems/staffing, etc.)</a:t>
            </a:r>
          </a:p>
          <a:p>
            <a:r>
              <a:rPr lang="en-US" dirty="0"/>
              <a:t>Recommend using SMART goals:</a:t>
            </a:r>
          </a:p>
          <a:p>
            <a:pPr lvl="1"/>
            <a:r>
              <a:rPr lang="en-US" dirty="0"/>
              <a:t>Specific</a:t>
            </a:r>
          </a:p>
          <a:p>
            <a:pPr lvl="1"/>
            <a:r>
              <a:rPr lang="en-US" dirty="0"/>
              <a:t>Measurable</a:t>
            </a:r>
          </a:p>
          <a:p>
            <a:pPr lvl="1"/>
            <a:r>
              <a:rPr lang="en-US" dirty="0"/>
              <a:t>Attainable</a:t>
            </a:r>
          </a:p>
          <a:p>
            <a:pPr lvl="1"/>
            <a:r>
              <a:rPr lang="en-US" dirty="0"/>
              <a:t>Relevant</a:t>
            </a:r>
          </a:p>
          <a:p>
            <a:pPr lvl="1"/>
            <a:r>
              <a:rPr lang="en-US" dirty="0"/>
              <a:t>Time-bound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5C3D55-8E30-4D8B-BB49-4304126B2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201" y="4099458"/>
            <a:ext cx="231668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6767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C64A7-E330-4F0D-AAD8-597B631E9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Organization’s Budget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B87133-9923-41CB-9501-09E4A4E135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9985BA-9E17-47EA-A539-FB8C92C747F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E7D0E15-84B4-456D-814A-6EBA8CFD69E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779588"/>
            <a:ext cx="7886700" cy="2671500"/>
          </a:xfrm>
        </p:spPr>
        <p:txBody>
          <a:bodyPr/>
          <a:lstStyle/>
          <a:p>
            <a:r>
              <a:rPr lang="en-US" dirty="0"/>
              <a:t>Include the final approved budget in the plan</a:t>
            </a:r>
          </a:p>
          <a:p>
            <a:pPr lvl="1"/>
            <a:r>
              <a:rPr lang="en-US" dirty="0"/>
              <a:t>Will likely have to add it in at a later date (once approved)</a:t>
            </a:r>
          </a:p>
          <a:p>
            <a:pPr lvl="1"/>
            <a:r>
              <a:rPr lang="en-US" dirty="0"/>
              <a:t>Important element for reference, so plan readers have easy access to final numbers as they’re reviewing the plan details</a:t>
            </a:r>
          </a:p>
          <a:p>
            <a:r>
              <a:rPr lang="en-US" dirty="0"/>
              <a:t>You may have to reforecast at the mid-year point</a:t>
            </a:r>
          </a:p>
          <a:p>
            <a:r>
              <a:rPr lang="en-US" dirty="0"/>
              <a:t>Remember the plan will guide your team but may ALSO help staff leadership and board understand your fundraising vision</a:t>
            </a:r>
          </a:p>
          <a:p>
            <a:pPr marL="0" indent="0">
              <a:buNone/>
            </a:pPr>
            <a:endParaRPr lang="en-US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A64FCE-D793-479C-BCA0-0580AD5C8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3898" y="4213400"/>
            <a:ext cx="231668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557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C64A7-E330-4F0D-AAD8-597B631E9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Plan: Individuals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B87133-9923-41CB-9501-09E4A4E135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9985BA-9E17-47EA-A539-FB8C92C747F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6E0265-5043-40D1-8693-3F62AD440CF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Direct Marketing - plan by campaign (Year-end, FY-end, Special month for your organization or related to your mission)</a:t>
            </a:r>
          </a:p>
          <a:p>
            <a:pPr lvl="2"/>
            <a:r>
              <a:rPr lang="en-US" dirty="0"/>
              <a:t>Integrated Mail</a:t>
            </a:r>
          </a:p>
          <a:p>
            <a:pPr lvl="2"/>
            <a:r>
              <a:rPr lang="en-US" dirty="0"/>
              <a:t>Email Appeals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Mid-Level Giving</a:t>
            </a:r>
          </a:p>
          <a:p>
            <a:pPr lvl="2"/>
            <a:r>
              <a:rPr lang="en-US" dirty="0"/>
              <a:t>Hybrid of direct marketing and some personalized outreach</a:t>
            </a:r>
          </a:p>
          <a:p>
            <a:pPr lvl="2"/>
            <a:r>
              <a:rPr lang="en-US" dirty="0"/>
              <a:t>Half of portfolio could be individually-focused and half on communications/engagement efforts.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7348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C64A7-E330-4F0D-AAD8-597B631E9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Plan: Individuals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B87133-9923-41CB-9501-09E4A4E135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9985BA-9E17-47EA-A539-FB8C92C747F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6E0265-5043-40D1-8693-3F62AD440CF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3.  Major Gifts - plan based on individuals with moves management focus. Each person will have a dedicated line in your related spreadsheet)</a:t>
            </a:r>
          </a:p>
          <a:p>
            <a:pPr lvl="2"/>
            <a:r>
              <a:rPr lang="en-US" dirty="0"/>
              <a:t>Personalized solicitation</a:t>
            </a:r>
          </a:p>
          <a:p>
            <a:pPr marL="0" indent="0">
              <a:buNone/>
            </a:pPr>
            <a:r>
              <a:rPr lang="en-US" dirty="0"/>
              <a:t>4. Planned Giving - depending on how mature your program is, plan could be focused by:</a:t>
            </a:r>
          </a:p>
          <a:p>
            <a:pPr lvl="2"/>
            <a:r>
              <a:rPr lang="en-US" dirty="0"/>
              <a:t>Donor</a:t>
            </a:r>
          </a:p>
          <a:p>
            <a:pPr lvl="2"/>
            <a:r>
              <a:rPr lang="en-US" dirty="0"/>
              <a:t>Staff who is leading this work (based on donor interaction goals), or </a:t>
            </a:r>
          </a:p>
          <a:p>
            <a:pPr lvl="2"/>
            <a:r>
              <a:rPr lang="en-US" dirty="0"/>
              <a:t>Communication efforts (types of outreach planned)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515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C64A7-E330-4F0D-AAD8-597B631E9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Individuals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B87133-9923-41CB-9501-09E4A4E135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9985BA-9E17-47EA-A539-FB8C92C747F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6E0265-5043-40D1-8693-3F62AD440CF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Summary Direct Mail Plan:</a:t>
            </a:r>
          </a:p>
          <a:p>
            <a:pPr lvl="1"/>
            <a:r>
              <a:rPr lang="en-US" dirty="0"/>
              <a:t>4 Acquisitions (February, May, September, November)</a:t>
            </a:r>
          </a:p>
          <a:p>
            <a:pPr lvl="1"/>
            <a:r>
              <a:rPr lang="en-US" dirty="0"/>
              <a:t>4 Renewals (January, February, March, April)</a:t>
            </a:r>
          </a:p>
          <a:p>
            <a:pPr lvl="1"/>
            <a:r>
              <a:rPr lang="en-US" dirty="0"/>
              <a:t>2 Lapsed Reinstatements (January &amp; February)</a:t>
            </a:r>
          </a:p>
          <a:p>
            <a:pPr lvl="1"/>
            <a:r>
              <a:rPr lang="en-US" dirty="0"/>
              <a:t>4 Appeals (June, September, November, December)</a:t>
            </a:r>
          </a:p>
          <a:p>
            <a:pPr lvl="1"/>
            <a:r>
              <a:rPr lang="en-US" dirty="0"/>
              <a:t>2 Planned Giving Appeals (July &amp; August)</a:t>
            </a:r>
          </a:p>
          <a:p>
            <a:pPr lvl="1"/>
            <a:r>
              <a:rPr lang="en-US" dirty="0"/>
              <a:t>3 Stewardship pieces (Welcome Kit, January Tax Letters, &amp; October Annual Report)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3781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4D1BA9-0D96-4A14-9ACF-1FA0B740FB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985BA-9E17-47EA-A539-FB8C92C747F2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6DE41B-318B-4042-BDB6-E77FFFB98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163"/>
            <a:ext cx="9144000" cy="497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478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BBEB2-F125-47BB-8D63-605B15BE6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80654"/>
            <a:ext cx="4026477" cy="540653"/>
          </a:xfrm>
        </p:spPr>
        <p:txBody>
          <a:bodyPr/>
          <a:lstStyle/>
          <a:p>
            <a:r>
              <a:rPr lang="en-US" dirty="0"/>
              <a:t>Get Ready…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A0A3DC-D750-4DCA-B6D3-C8F3A66B37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9985BA-9E17-47EA-A539-FB8C92C747F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4920C1-FC05-46EA-90B6-CFD0363E694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779588"/>
            <a:ext cx="3073093" cy="247332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How and why to create a plan to guide your fundraising efforts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554392-61FA-46BC-83A8-ED7404F44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683" y="1349798"/>
            <a:ext cx="3848662" cy="21712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542866-A41C-4AB7-8D03-69BA8D64B826}"/>
              </a:ext>
            </a:extLst>
          </p:cNvPr>
          <p:cNvSpPr txBox="1"/>
          <p:nvPr/>
        </p:nvSpPr>
        <p:spPr>
          <a:xfrm>
            <a:off x="8694357" y="4122108"/>
            <a:ext cx="1889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C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7687191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C64A7-E330-4F0D-AAD8-597B631E9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37071"/>
            <a:ext cx="7886700" cy="540653"/>
          </a:xfrm>
        </p:spPr>
        <p:txBody>
          <a:bodyPr/>
          <a:lstStyle/>
          <a:p>
            <a:r>
              <a:rPr lang="en-US" dirty="0"/>
              <a:t>Example: Individuals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B87133-9923-41CB-9501-09E4A4E135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9985BA-9E17-47EA-A539-FB8C92C747F2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6E0265-5043-40D1-8693-3F62AD440CF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496525"/>
            <a:ext cx="7886700" cy="295866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1800" dirty="0"/>
              <a:t>Principal Donors ($10k+)</a:t>
            </a:r>
          </a:p>
          <a:p>
            <a:pPr lvl="2"/>
            <a:r>
              <a:rPr lang="en-US" sz="1200" dirty="0"/>
              <a:t>Meetings</a:t>
            </a:r>
          </a:p>
          <a:p>
            <a:pPr lvl="2"/>
            <a:r>
              <a:rPr lang="en-US" sz="1200" dirty="0"/>
              <a:t>Proposals/individualized appeals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/>
              <a:t>Mid-Level ($1k-$10k)</a:t>
            </a:r>
          </a:p>
          <a:p>
            <a:pPr lvl="2"/>
            <a:r>
              <a:rPr lang="en-US" sz="1200" dirty="0"/>
              <a:t>Communication efforts/newsletter  </a:t>
            </a:r>
          </a:p>
          <a:p>
            <a:pPr lvl="2"/>
            <a:r>
              <a:rPr lang="en-US" sz="1200" dirty="0"/>
              <a:t>Renewal schedule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/>
              <a:t>Annual Fund (up to $1k)</a:t>
            </a:r>
          </a:p>
          <a:p>
            <a:pPr lvl="2"/>
            <a:r>
              <a:rPr lang="en-US" sz="1200" dirty="0"/>
              <a:t>Direct mail appeals</a:t>
            </a:r>
          </a:p>
          <a:p>
            <a:pPr lvl="2"/>
            <a:r>
              <a:rPr lang="en-US" sz="1200" dirty="0"/>
              <a:t>Email appeals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/>
              <a:t>Outreach / Events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/>
              <a:t>Planned Giving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76989C-23B4-443D-BAA1-AD14E8E1D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6113" y="4156462"/>
            <a:ext cx="231668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770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3F1C7-072B-4FD6-8FDB-460FB97FA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Pause,</a:t>
            </a:r>
            <a:br>
              <a:rPr lang="en-US" dirty="0"/>
            </a:br>
            <a:r>
              <a:rPr lang="en-US" dirty="0"/>
              <a:t>Ponder,</a:t>
            </a:r>
            <a:br>
              <a:rPr lang="en-US" dirty="0"/>
            </a:br>
            <a:r>
              <a:rPr lang="en-US" dirty="0"/>
              <a:t>Stretch</a:t>
            </a:r>
            <a:br>
              <a:rPr lang="en-US" dirty="0"/>
            </a:br>
            <a:r>
              <a:rPr lang="en-US" i="1" dirty="0"/>
              <a:t>Part 2!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91CFFD-EDC7-4924-BB4A-22D0A7E06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9985BA-9E17-47EA-A539-FB8C92C747F2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77EBB1-4FE8-42E7-8FDA-3C72E4667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661" y="888877"/>
            <a:ext cx="4156678" cy="348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874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7D60D-CE7B-4254-93B3-3F244657A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Plan: Foundations/Corporations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2F79ED-E9EF-42C0-9554-17F834EDE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9985BA-9E17-47EA-A539-FB8C92C747F2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1569C9-ADF0-4A43-B0F8-04233888342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In spreadsheet: each foundation will get its own line </a:t>
            </a:r>
          </a:p>
          <a:p>
            <a:pPr lvl="1"/>
            <a:r>
              <a:rPr lang="en-US" sz="1800" b="0" i="0" dirty="0">
                <a:effectLst/>
                <a:latin typeface="Calibri" panose="020F0502020204030204" pitchFamily="34" charset="0"/>
              </a:rPr>
              <a:t>Include Lead person, Source, Location, last year's gift, FY21 ask amount, likelihood percentage, </a:t>
            </a:r>
            <a:r>
              <a:rPr lang="en-US" sz="1800" dirty="0">
                <a:latin typeface="Calibri" panose="020F0502020204030204" pitchFamily="34" charset="0"/>
              </a:rPr>
              <a:t>e</a:t>
            </a:r>
            <a:r>
              <a:rPr lang="en-US" sz="1800" b="0" i="0" dirty="0">
                <a:effectLst/>
                <a:latin typeface="Calibri" panose="020F0502020204030204" pitchFamily="34" charset="0"/>
              </a:rPr>
              <a:t>xpected revenue amount, and amount received and difference</a:t>
            </a:r>
          </a:p>
          <a:p>
            <a:pPr lvl="1"/>
            <a:r>
              <a:rPr lang="en-US" sz="1800" dirty="0"/>
              <a:t>Also include where the funding goes to - this helps the development team know which programs have a surplus and which need funding still, it'll guide on where dev staff should focus attention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6401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7D60D-CE7B-4254-93B3-3F244657A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Plan: Foundations/Corporations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2F79ED-E9EF-42C0-9554-17F834EDE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9985BA-9E17-47EA-A539-FB8C92C747F2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1569C9-ADF0-4A43-B0F8-04233888342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0" i="0" dirty="0">
                <a:effectLst/>
                <a:latin typeface="Calibri" panose="020F0502020204030204" pitchFamily="34" charset="0"/>
              </a:rPr>
              <a:t>Quarterly reconciliation process with finance to determine where the funds were allocated - can also be done monthly</a:t>
            </a:r>
          </a:p>
          <a:p>
            <a:pPr lvl="1"/>
            <a:r>
              <a:rPr lang="en-US" sz="1800" dirty="0">
                <a:effectLst/>
                <a:latin typeface="Calibri" panose="020F0502020204030204" pitchFamily="34" charset="0"/>
              </a:rPr>
              <a:t>Monthly on gift processing side but fundraising team only gets involved quarterly.</a:t>
            </a:r>
          </a:p>
          <a:p>
            <a:pPr lvl="1"/>
            <a:r>
              <a:rPr lang="en-US" sz="1800" b="0" i="0" dirty="0">
                <a:effectLst/>
                <a:latin typeface="Calibri" panose="020F0502020204030204" pitchFamily="34" charset="0"/>
              </a:rPr>
              <a:t>This process is so critical to make sure that funding is clear btwn dev and finance</a:t>
            </a:r>
          </a:p>
          <a:p>
            <a:pPr lvl="1"/>
            <a:r>
              <a:rPr lang="en-US" sz="1800" b="0" i="0" dirty="0">
                <a:effectLst/>
                <a:latin typeface="Calibri" panose="020F0502020204030204" pitchFamily="34" charset="0"/>
              </a:rPr>
              <a:t>On the spreadsheet, want to see growth and details (managed by the dept head/manager)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1935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D3E8B4-52A6-41BF-B854-1FDDC890E3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985BA-9E17-47EA-A539-FB8C92C747F2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D1CCA1-AAF0-4DAF-BCD4-B1C38C431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4" y="81512"/>
            <a:ext cx="8951511" cy="497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3315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9B07CF-C6FA-4619-B947-526C6721D4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985BA-9E17-47EA-A539-FB8C92C747F2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9205DC-9EC1-49C9-AFB4-1ED32F195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54" y="104611"/>
            <a:ext cx="8886092" cy="498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297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1D3D4-CE86-4E4C-B971-D086C5D70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Foundations/Corporations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55BBD5-E74B-42E5-931C-4946122941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9985BA-9E17-47EA-A539-FB8C92C747F2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D63AD0-5A6F-498B-8DB0-2D8BBB46868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0" i="0" dirty="0">
                <a:effectLst/>
                <a:latin typeface="Calibri" panose="020F0502020204030204" pitchFamily="34" charset="0"/>
              </a:rPr>
              <a:t>Organize plan section by strategies and tactics:</a:t>
            </a:r>
          </a:p>
          <a:p>
            <a:pPr marL="457200" lvl="1" indent="0">
              <a:buNone/>
            </a:pPr>
            <a:r>
              <a:rPr lang="en-US" sz="2000" b="1" dirty="0">
                <a:latin typeface="Calibri" panose="020F0502020204030204" pitchFamily="34" charset="0"/>
              </a:rPr>
              <a:t>Corporations</a:t>
            </a:r>
            <a:r>
              <a:rPr lang="en-US" sz="2000" dirty="0">
                <a:latin typeface="Calibri" panose="020F0502020204030204" pitchFamily="34" charset="0"/>
              </a:rPr>
              <a:t>: </a:t>
            </a:r>
            <a:r>
              <a:rPr lang="en-US" sz="2000" i="1" dirty="0">
                <a:latin typeface="Calibri" panose="020F0502020204030204" pitchFamily="34" charset="0"/>
              </a:rPr>
              <a:t>Strengthen ties with current corporations via expanded engagement opportunities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600" dirty="0">
                <a:latin typeface="Calibri" panose="020F0502020204030204" pitchFamily="34" charset="0"/>
              </a:rPr>
              <a:t>Update benefits and renewal strategies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600" dirty="0">
                <a:latin typeface="Calibri" panose="020F0502020204030204" pitchFamily="34" charset="0"/>
              </a:rPr>
              <a:t>Plan Spotlight Talks to connect corporate staff with our mission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600" dirty="0">
                <a:latin typeface="Calibri" panose="020F0502020204030204" pitchFamily="34" charset="0"/>
              </a:rPr>
              <a:t>Strengthen volunteer opportunities for corporate employees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2536B7-8A5E-4397-B10B-67DD854E1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1227" y="4103548"/>
            <a:ext cx="231668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4892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C64A7-E330-4F0D-AAD8-597B631E9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Foundations/Corporations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B87133-9923-41CB-9501-09E4A4E135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9985BA-9E17-47EA-A539-FB8C92C747F2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6E0265-5043-40D1-8693-3F62AD440CF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779588"/>
            <a:ext cx="7886700" cy="1961139"/>
          </a:xfrm>
        </p:spPr>
        <p:txBody>
          <a:bodyPr/>
          <a:lstStyle/>
          <a:p>
            <a:pPr marL="457200" lvl="1" indent="0">
              <a:buNone/>
            </a:pPr>
            <a:r>
              <a:rPr lang="en-US" sz="2000" b="1" i="0" dirty="0">
                <a:effectLst/>
                <a:latin typeface="Calibri" panose="020F0502020204030204" pitchFamily="34" charset="0"/>
              </a:rPr>
              <a:t>Foundations</a:t>
            </a:r>
            <a:r>
              <a:rPr lang="en-US" sz="2000" b="0" i="0" dirty="0">
                <a:effectLst/>
                <a:latin typeface="Calibri" panose="020F0502020204030204" pitchFamily="34" charset="0"/>
              </a:rPr>
              <a:t>: </a:t>
            </a:r>
            <a:r>
              <a:rPr lang="en-US" sz="2000" b="0" i="1" dirty="0">
                <a:effectLst/>
                <a:latin typeface="Calibri" panose="020F0502020204030204" pitchFamily="34" charset="0"/>
              </a:rPr>
              <a:t>Engage program officers </a:t>
            </a:r>
            <a:r>
              <a:rPr lang="en-US" sz="2000" i="1" dirty="0">
                <a:latin typeface="Calibri" panose="020F0502020204030204" pitchFamily="34" charset="0"/>
              </a:rPr>
              <a:t>with new plans and impact data</a:t>
            </a:r>
          </a:p>
          <a:p>
            <a:pPr marL="1028700" lvl="1" indent="-457200">
              <a:buFont typeface="+mj-lt"/>
              <a:buAutoNum type="arabicPeriod"/>
            </a:pPr>
            <a:r>
              <a:rPr lang="en-US" sz="1900" dirty="0">
                <a:latin typeface="Calibri" panose="020F0502020204030204" pitchFamily="34" charset="0"/>
              </a:rPr>
              <a:t>Hire new position to serve as relationship manager for each new 2020 funder</a:t>
            </a:r>
          </a:p>
          <a:p>
            <a:pPr marL="1028700" lvl="1" indent="-457200">
              <a:buFont typeface="+mj-lt"/>
              <a:buAutoNum type="arabicPeriod"/>
            </a:pPr>
            <a:r>
              <a:rPr lang="en-US" sz="1900" dirty="0">
                <a:latin typeface="Calibri" panose="020F0502020204030204" pitchFamily="34" charset="0"/>
              </a:rPr>
              <a:t>Revise case for support for institutional funders</a:t>
            </a:r>
          </a:p>
          <a:p>
            <a:pPr marL="1028700" lvl="1" indent="-457200">
              <a:buFont typeface="+mj-lt"/>
              <a:buAutoNum type="arabicPeriod"/>
            </a:pPr>
            <a:r>
              <a:rPr lang="en-US" sz="1900" dirty="0">
                <a:latin typeface="Calibri" panose="020F0502020204030204" pitchFamily="34" charset="0"/>
              </a:rPr>
              <a:t>Submit 3-5 foundation proposals per month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7B210C-DBCC-4A8B-9FFD-29A93F8B9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6569" y="4183171"/>
            <a:ext cx="231668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4871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C64A7-E330-4F0D-AAD8-597B631E9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Donor Communications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B87133-9923-41CB-9501-09E4A4E135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9985BA-9E17-47EA-A539-FB8C92C747F2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6E0265-5043-40D1-8693-3F62AD440CF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632551"/>
            <a:ext cx="7886700" cy="2850356"/>
          </a:xfrm>
        </p:spPr>
        <p:txBody>
          <a:bodyPr/>
          <a:lstStyle/>
          <a:p>
            <a:r>
              <a:rPr lang="en-US" dirty="0">
                <a:effectLst/>
                <a:latin typeface="Calibri" panose="020F0502020204030204" pitchFamily="34" charset="0"/>
              </a:rPr>
              <a:t>Larger vs. smaller/mid-sized organizations may include comms in different ways</a:t>
            </a:r>
          </a:p>
          <a:p>
            <a:r>
              <a:rPr lang="en-US" dirty="0">
                <a:effectLst/>
                <a:latin typeface="Calibri" panose="020F0502020204030204" pitchFamily="34" charset="0"/>
              </a:rPr>
              <a:t>Can wrap the donor-focused communications within the sections they pertain to (so annual appeals would be detailed under individuals) or pull out to its own section only focused solely on communications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</a:rPr>
              <a:t>Appeals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</a:rPr>
              <a:t>Newsletters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</a:rPr>
              <a:t>Special Impact Reports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C14753-CB5D-48E3-B5C6-ACD29B033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670" y="4184177"/>
            <a:ext cx="231668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624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7D60D-CE7B-4254-93B3-3F244657A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Systems and Staffing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2F79ED-E9EF-42C0-9554-17F834EDE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9985BA-9E17-47EA-A539-FB8C92C747F2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1569C9-ADF0-4A43-B0F8-04233888342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779588"/>
            <a:ext cx="7886700" cy="2724399"/>
          </a:xfrm>
        </p:spPr>
        <p:txBody>
          <a:bodyPr/>
          <a:lstStyle/>
          <a:p>
            <a:r>
              <a:rPr lang="en-US" dirty="0"/>
              <a:t>This could be its own section or you could weave it into the different revenue channel areas </a:t>
            </a:r>
          </a:p>
          <a:p>
            <a:pPr lvl="1"/>
            <a:r>
              <a:rPr lang="en-US" dirty="0"/>
              <a:t>If you need to invest in a new database, detail it under direct marketing as that's where you'd charge it </a:t>
            </a:r>
          </a:p>
          <a:p>
            <a:pPr lvl="1"/>
            <a:r>
              <a:rPr lang="en-US" dirty="0"/>
              <a:t>A new major gifts officer hire could be included in the “individuals” section</a:t>
            </a:r>
          </a:p>
          <a:p>
            <a:pPr lvl="1"/>
            <a:r>
              <a:rPr lang="en-US" dirty="0"/>
              <a:t>Or have a "systems/staffing" section that outlines the different ways you'll invest in these areas</a:t>
            </a:r>
          </a:p>
          <a:p>
            <a:r>
              <a:rPr lang="en-US" dirty="0"/>
              <a:t>Could also include new hires or consultant/contract support here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46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CB96F-AD90-4C33-BCAF-EE04AF769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Picture Goals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EF8DDB-D32A-403A-9A85-B89FF799EF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9985BA-9E17-47EA-A539-FB8C92C747F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E57A-E602-49D4-8F27-B3FE3FD98BF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Raise more money</a:t>
            </a:r>
          </a:p>
          <a:p>
            <a:r>
              <a:rPr lang="en-US" dirty="0"/>
              <a:t>Focus on specific revenue streams</a:t>
            </a:r>
          </a:p>
          <a:p>
            <a:r>
              <a:rPr lang="en-US" dirty="0"/>
              <a:t>Campaign looming</a:t>
            </a:r>
          </a:p>
          <a:p>
            <a:r>
              <a:rPr lang="en-US" dirty="0"/>
              <a:t>Address a funding gap  </a:t>
            </a:r>
          </a:p>
          <a:p>
            <a:r>
              <a:rPr lang="en-US" dirty="0"/>
              <a:t>Leadership vision</a:t>
            </a:r>
          </a:p>
          <a:p>
            <a:r>
              <a:rPr lang="en-US" dirty="0"/>
              <a:t>Standard operating procedure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2245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BBEB2-F125-47BB-8D63-605B15BE6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Keep Your Plan Relevant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A0A3DC-D750-4DCA-B6D3-C8F3A66B37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9985BA-9E17-47EA-A539-FB8C92C747F2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4920C1-FC05-46EA-90B6-CFD0363E694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779588"/>
            <a:ext cx="3232990" cy="2473325"/>
          </a:xfrm>
        </p:spPr>
        <p:txBody>
          <a:bodyPr/>
          <a:lstStyle/>
          <a:p>
            <a:r>
              <a:rPr lang="en-US" dirty="0"/>
              <a:t>Engaging Your Team/Staff</a:t>
            </a:r>
          </a:p>
          <a:p>
            <a:r>
              <a:rPr lang="en-US" dirty="0"/>
              <a:t>Adapting to Challenges</a:t>
            </a:r>
          </a:p>
          <a:p>
            <a:r>
              <a:rPr lang="en-US" dirty="0"/>
              <a:t>Re-forecasting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The 4 Qualities that Define Relevant Content - WEBii">
            <a:extLst>
              <a:ext uri="{FF2B5EF4-FFF2-40B4-BE49-F238E27FC236}">
                <a16:creationId xmlns:a16="http://schemas.microsoft.com/office/drawing/2014/main" id="{2B3E1A99-060C-47D9-9174-658F91BBE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969" y="990726"/>
            <a:ext cx="3596381" cy="339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D3F34-3050-481B-B1B2-CF972A5EA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6569" y="4103548"/>
            <a:ext cx="231668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988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7D60D-CE7B-4254-93B3-3F244657A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Engaging Your Team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2F79ED-E9EF-42C0-9554-17F834EDE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9985BA-9E17-47EA-A539-FB8C92C747F2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1569C9-ADF0-4A43-B0F8-04233888342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711575"/>
            <a:ext cx="7886700" cy="2558144"/>
          </a:xfrm>
        </p:spPr>
        <p:txBody>
          <a:bodyPr/>
          <a:lstStyle/>
          <a:p>
            <a:r>
              <a:rPr lang="en-US" dirty="0"/>
              <a:t>As a team member or the senior person on a team (VP or DoD), you've got to collaborate/delegate as you implement the plan</a:t>
            </a:r>
          </a:p>
          <a:p>
            <a:r>
              <a:rPr lang="en-US" dirty="0"/>
              <a:t>Engage senior leadership and board members</a:t>
            </a:r>
          </a:p>
          <a:p>
            <a:pPr lvl="1"/>
            <a:r>
              <a:rPr lang="en-US" dirty="0"/>
              <a:t>Think about what you and your team want to stop doing as much as what you want to add in the coming year</a:t>
            </a:r>
          </a:p>
          <a:p>
            <a:pPr lvl="1"/>
            <a:r>
              <a:rPr lang="en-US" dirty="0"/>
              <a:t>If there’s anything new, big, expensive in the plan, socialize those ideas before it shows up in the plan</a:t>
            </a:r>
          </a:p>
          <a:p>
            <a:r>
              <a:rPr lang="en-US" dirty="0"/>
              <a:t>Whose job is it to consistently review/focus on the plan all year?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0643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7D60D-CE7B-4254-93B3-3F244657A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Reforecasting to Manage Change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2F79ED-E9EF-42C0-9554-17F834EDE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9985BA-9E17-47EA-A539-FB8C92C747F2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1569C9-ADF0-4A43-B0F8-04233888342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Plan for a mid-year adjustment to the budget and development plan</a:t>
            </a:r>
          </a:p>
          <a:p>
            <a:pPr lvl="1"/>
            <a:r>
              <a:rPr lang="en-US" dirty="0"/>
              <a:t>Reforecasting is a normal part of budgeting process</a:t>
            </a:r>
          </a:p>
          <a:p>
            <a:pPr lvl="1"/>
            <a:r>
              <a:rPr lang="en-US" dirty="0"/>
              <a:t>Usually done mid-year (in 2020, many nonprofits did it 2, 3, or more times)</a:t>
            </a:r>
          </a:p>
          <a:p>
            <a:r>
              <a:rPr lang="en-US" dirty="0"/>
              <a:t>Stay focused on revenue as well as expenses</a:t>
            </a:r>
          </a:p>
          <a:p>
            <a:pPr lvl="1"/>
            <a:r>
              <a:rPr lang="en-US" dirty="0"/>
              <a:t>If revenue is up, plan to spend more</a:t>
            </a:r>
          </a:p>
          <a:p>
            <a:pPr lvl="1"/>
            <a:r>
              <a:rPr lang="en-US" dirty="0"/>
              <a:t>If revenue is coming up short, where can you rein in expenses?</a:t>
            </a:r>
          </a:p>
          <a:p>
            <a:r>
              <a:rPr lang="en-US" dirty="0"/>
              <a:t>Focus on what is in your control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0344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47BCE-AFB5-4FCD-9FCD-E2522DE7C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Challenges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2B33A8-B48D-45D8-8225-8A81EFD62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9985BA-9E17-47EA-A539-FB8C92C747F2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688177-056D-4859-B16F-DD55C997123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779589"/>
            <a:ext cx="7886700" cy="2283258"/>
          </a:xfrm>
        </p:spPr>
        <p:txBody>
          <a:bodyPr/>
          <a:lstStyle/>
          <a:p>
            <a:r>
              <a:rPr lang="en-US" dirty="0"/>
              <a:t>Thinking ahead to 2022</a:t>
            </a:r>
          </a:p>
          <a:p>
            <a:r>
              <a:rPr lang="en-US" dirty="0"/>
              <a:t>Keep an eye on larger economic trends</a:t>
            </a:r>
          </a:p>
          <a:p>
            <a:r>
              <a:rPr lang="en-US" dirty="0"/>
              <a:t>Implications of strategic planning</a:t>
            </a:r>
          </a:p>
          <a:p>
            <a:pPr lvl="1"/>
            <a:r>
              <a:rPr lang="en-US" dirty="0"/>
              <a:t>Re-organization and/or staffing shifts</a:t>
            </a:r>
          </a:p>
          <a:p>
            <a:pPr lvl="1"/>
            <a:r>
              <a:rPr lang="en-US" dirty="0"/>
              <a:t>New or changing programmatic direction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4E6A37-C35F-46AB-8589-49C164DA4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1455" y="4103548"/>
            <a:ext cx="231668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5262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C64A7-E330-4F0D-AAD8-597B631E9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Ongoing Planning Process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B87133-9923-41CB-9501-09E4A4E135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9985BA-9E17-47EA-A539-FB8C92C747F2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6E0265-5043-40D1-8693-3F62AD440CF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Keep a running list of budget adjustments for next year’s plan</a:t>
            </a:r>
          </a:p>
          <a:p>
            <a:r>
              <a:rPr lang="en-US" dirty="0"/>
              <a:t>Sketch out potential staffing structural changes</a:t>
            </a:r>
          </a:p>
          <a:p>
            <a:r>
              <a:rPr lang="en-US" dirty="0"/>
              <a:t>Timing for when to start the process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6565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C64A7-E330-4F0D-AAD8-597B631E9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Handouts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B87133-9923-41CB-9501-09E4A4E135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9985BA-9E17-47EA-A539-FB8C92C747F2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6E0265-5043-40D1-8693-3F62AD440CF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779589"/>
            <a:ext cx="7886700" cy="2361662"/>
          </a:xfrm>
        </p:spPr>
        <p:txBody>
          <a:bodyPr/>
          <a:lstStyle/>
          <a:p>
            <a:r>
              <a:rPr lang="en-US" dirty="0"/>
              <a:t>Development Plan Template</a:t>
            </a:r>
          </a:p>
          <a:p>
            <a:r>
              <a:rPr lang="en-US" dirty="0"/>
              <a:t>“Key Issues in the Fund Development Planning Process” by Simone Joyaux</a:t>
            </a:r>
          </a:p>
        </p:txBody>
      </p:sp>
    </p:spTree>
    <p:extLst>
      <p:ext uri="{BB962C8B-B14F-4D97-AF65-F5344CB8AC3E}">
        <p14:creationId xmlns:p14="http://schemas.microsoft.com/office/powerpoint/2010/main" val="23211528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F1B08-57E5-4E28-99CE-EDE8424B9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24958"/>
            <a:ext cx="7886700" cy="540653"/>
          </a:xfrm>
        </p:spPr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600CC7-115C-4EC3-AC1D-0D9DADDA1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9985BA-9E17-47EA-A539-FB8C92C747F2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64C326C-2EB9-499A-910B-BB985DC684A4}"/>
              </a:ext>
            </a:extLst>
          </p:cNvPr>
          <p:cNvSpPr txBox="1">
            <a:spLocks noGrp="1"/>
          </p:cNvSpPr>
          <p:nvPr>
            <p:ph sz="quarter" idx="10"/>
          </p:nvPr>
        </p:nvSpPr>
        <p:spPr>
          <a:xfrm>
            <a:off x="1658408" y="3577812"/>
            <a:ext cx="3230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/>
              <a:t>Jennifer Broome, CFRE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/>
              <a:t>Vice President of Philanthropy, Prosperity Now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hlinkClick r:id="rId2"/>
              </a:rPr>
              <a:t>www.prosperitynow.org</a:t>
            </a:r>
            <a:r>
              <a:rPr lang="en-US" sz="1200" dirty="0"/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/>
              <a:t>@jnbroome1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7E6BA0-8E5C-4087-A1ED-C7CC0C722F5A}"/>
              </a:ext>
            </a:extLst>
          </p:cNvPr>
          <p:cNvSpPr txBox="1"/>
          <p:nvPr/>
        </p:nvSpPr>
        <p:spPr>
          <a:xfrm>
            <a:off x="5391808" y="3577812"/>
            <a:ext cx="26413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15A98"/>
                </a:solidFill>
              </a:rPr>
              <a:t>Nadine Gabai-Botero, CFRE</a:t>
            </a:r>
          </a:p>
          <a:p>
            <a:r>
              <a:rPr lang="en-US" sz="1200" dirty="0">
                <a:solidFill>
                  <a:srgbClr val="015A98"/>
                </a:solidFill>
              </a:rPr>
              <a:t>President, Focus Fundraising</a:t>
            </a:r>
          </a:p>
          <a:p>
            <a:r>
              <a:rPr lang="en-US" sz="1200" dirty="0">
                <a:solidFill>
                  <a:srgbClr val="015A98"/>
                </a:solidFill>
                <a:hlinkClick r:id="rId3"/>
              </a:rPr>
              <a:t>www.focus-fundraising.com</a:t>
            </a:r>
            <a:endParaRPr lang="en-US" sz="1200" dirty="0">
              <a:solidFill>
                <a:srgbClr val="015A98"/>
              </a:solidFill>
            </a:endParaRPr>
          </a:p>
          <a:p>
            <a:r>
              <a:rPr lang="en-US" sz="1200" dirty="0">
                <a:solidFill>
                  <a:srgbClr val="015A98"/>
                </a:solidFill>
              </a:rPr>
              <a:t>@focusfund</a:t>
            </a:r>
            <a:endParaRPr lang="en-US" dirty="0">
              <a:solidFill>
                <a:srgbClr val="015A98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E2ADD4-F3BB-4175-ACD2-FC9E331C5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1807" y="1648370"/>
            <a:ext cx="1477408" cy="18467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EF04ED-F954-472A-9471-ED557495FC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8408" y="1676179"/>
            <a:ext cx="1582298" cy="184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026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CB96F-AD90-4C33-BCAF-EE04AF769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Worked (or Didn’t) Last Year?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EF8DDB-D32A-403A-9A85-B89FF799EF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9985BA-9E17-47EA-A539-FB8C92C747F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E57A-E602-49D4-8F27-B3FE3FD98BF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779588"/>
            <a:ext cx="4972050" cy="247332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Review your KPIs</a:t>
            </a:r>
          </a:p>
          <a:p>
            <a:r>
              <a:rPr lang="en-US" dirty="0"/>
              <a:t>Gifts </a:t>
            </a:r>
          </a:p>
          <a:p>
            <a:r>
              <a:rPr lang="en-US" dirty="0"/>
              <a:t>Retention </a:t>
            </a:r>
          </a:p>
          <a:p>
            <a:r>
              <a:rPr lang="en-US" dirty="0"/>
              <a:t>Foundations </a:t>
            </a:r>
          </a:p>
          <a:p>
            <a:r>
              <a:rPr lang="en-US" dirty="0"/>
              <a:t>Corporations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0020BA-CB7E-41F9-B1BE-803689AB1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9013" y="4252913"/>
            <a:ext cx="231668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580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CB96F-AD90-4C33-BCAF-EE04AF769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New for Next Year?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EF8DDB-D32A-403A-9A85-B89FF799EF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9985BA-9E17-47EA-A539-FB8C92C747F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E57A-E602-49D4-8F27-B3FE3FD98BF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Consider where you can grow giving or change direction</a:t>
            </a:r>
          </a:p>
          <a:p>
            <a:r>
              <a:rPr lang="en-US" dirty="0"/>
              <a:t>Build on your successes</a:t>
            </a:r>
          </a:p>
          <a:p>
            <a:r>
              <a:rPr lang="en-US" dirty="0"/>
              <a:t>Determine which new giving channels you can pursue</a:t>
            </a:r>
          </a:p>
          <a:p>
            <a:r>
              <a:rPr lang="en-US" dirty="0"/>
              <a:t>Post-Covid: What do you plan to stop doing and what pandemic fundraising activities will you keep?</a:t>
            </a:r>
          </a:p>
          <a:p>
            <a:pPr lvl="1"/>
            <a:r>
              <a:rPr lang="en-US" dirty="0"/>
              <a:t>Plan (and budget) conservatively for FY22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FC98B8-5325-499C-B60A-2FCEC0B18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1683" y="4249493"/>
            <a:ext cx="231668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2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CB96F-AD90-4C33-BCAF-EE04AF769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Context: Challenges and Constraints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EF8DDB-D32A-403A-9A85-B89FF799EF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9985BA-9E17-47EA-A539-FB8C92C747F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E57A-E602-49D4-8F27-B3FE3FD98BF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Resource issues</a:t>
            </a:r>
          </a:p>
          <a:p>
            <a:r>
              <a:rPr lang="en-US" dirty="0"/>
              <a:t>Internal politics</a:t>
            </a:r>
          </a:p>
          <a:p>
            <a:r>
              <a:rPr lang="en-US" dirty="0"/>
              <a:t>Pandemic limitations</a:t>
            </a:r>
          </a:p>
          <a:p>
            <a:r>
              <a:rPr lang="en-US" b="0" i="0" dirty="0">
                <a:effectLst/>
                <a:latin typeface="Calibri" panose="020F0502020204030204" pitchFamily="34" charset="0"/>
              </a:rPr>
              <a:t>Mitigating constraints</a:t>
            </a:r>
          </a:p>
          <a:p>
            <a:r>
              <a:rPr lang="en-US" b="0" i="0" dirty="0">
                <a:effectLst/>
                <a:latin typeface="Calibri" panose="020F0502020204030204" pitchFamily="34" charset="0"/>
              </a:rPr>
              <a:t>Scenario planning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800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CB96F-AD90-4C33-BCAF-EE04AF769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i="1" dirty="0"/>
              <a:t>Case Study: Building a Foundation Program from Scratch</a:t>
            </a: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EF8DDB-D32A-403A-9A85-B89FF799EF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9985BA-9E17-47EA-A539-FB8C92C747F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E57A-E602-49D4-8F27-B3FE3FD98BF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American Forests</a:t>
            </a:r>
          </a:p>
          <a:p>
            <a:pPr lvl="1"/>
            <a:r>
              <a:rPr lang="en-US" sz="1400" b="1" dirty="0"/>
              <a:t>2017 budget: $4.5M - corporate and individuals; 2020 budget: $12M ($4M from foundations)</a:t>
            </a:r>
          </a:p>
          <a:p>
            <a:pPr lvl="1"/>
            <a:r>
              <a:rPr lang="en-US" sz="1400" dirty="0"/>
              <a:t>2017 development plan included strategies to start a foundation program</a:t>
            </a:r>
          </a:p>
          <a:p>
            <a:pPr lvl="2"/>
            <a:r>
              <a:rPr lang="en-US" dirty="0"/>
              <a:t>No staff; no ability to hire </a:t>
            </a:r>
          </a:p>
          <a:p>
            <a:pPr lvl="2"/>
            <a:r>
              <a:rPr lang="en-US" dirty="0"/>
              <a:t>Hired a consultant to start the program</a:t>
            </a:r>
          </a:p>
          <a:p>
            <a:pPr lvl="2"/>
            <a:r>
              <a:rPr lang="en-US" dirty="0"/>
              <a:t>Fundraising team identified prospects and program staff conducted outreach with guidance and participation from development staff</a:t>
            </a:r>
          </a:p>
          <a:p>
            <a:pPr lvl="2"/>
            <a:r>
              <a:rPr lang="en-US" dirty="0"/>
              <a:t>Raised $1M in first year; $2M in 2018; more than $4M in 2020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789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BBEB2-F125-47BB-8D63-605B15BE6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Set…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A0A3DC-D750-4DCA-B6D3-C8F3A66B37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9985BA-9E17-47EA-A539-FB8C92C747F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4920C1-FC05-46EA-90B6-CFD0363E694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779588"/>
            <a:ext cx="3073093" cy="1575731"/>
          </a:xfrm>
        </p:spPr>
        <p:txBody>
          <a:bodyPr/>
          <a:lstStyle/>
          <a:p>
            <a:r>
              <a:rPr lang="en-US" dirty="0"/>
              <a:t>Plan Input</a:t>
            </a:r>
          </a:p>
          <a:p>
            <a:r>
              <a:rPr lang="en-US" dirty="0"/>
              <a:t>Getting Buy-In </a:t>
            </a:r>
          </a:p>
          <a:p>
            <a:r>
              <a:rPr lang="en-US" dirty="0"/>
              <a:t>Using Templates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5A05ED-B251-4B81-8632-A19EAC954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1795" y="1350980"/>
            <a:ext cx="4252540" cy="21262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478F2D-1D97-4074-800B-4E488DAA3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2068" y="4183172"/>
            <a:ext cx="231668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9424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P ICON 2021 Powerpoint Template v3" id="{789F8AD1-845F-44BD-A913-21AFA90AFD66}" vid="{2F2B5E4D-23C7-4A73-8B7F-EFD447BFFAD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652021141010_AFP-ICON-2021-PPT</Template>
  <TotalTime>2829</TotalTime>
  <Words>2722</Words>
  <Application>Microsoft Office PowerPoint</Application>
  <PresentationFormat>On-screen Show (16:9)</PresentationFormat>
  <Paragraphs>354</Paragraphs>
  <Slides>46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Gotham Light</vt:lpstr>
      <vt:lpstr>Gotham Medium</vt:lpstr>
      <vt:lpstr>Office Theme</vt:lpstr>
      <vt:lpstr>Plan, Commit, Succeed:</vt:lpstr>
      <vt:lpstr>A Bit About Us…</vt:lpstr>
      <vt:lpstr>Get Ready…</vt:lpstr>
      <vt:lpstr>Big Picture Goals</vt:lpstr>
      <vt:lpstr>What Worked (or Didn’t) Last Year?</vt:lpstr>
      <vt:lpstr>What’s New for Next Year?</vt:lpstr>
      <vt:lpstr>Context: Challenges and Constraints</vt:lpstr>
      <vt:lpstr>Case Study: Building a Foundation Program from Scratch</vt:lpstr>
      <vt:lpstr>Get Set…</vt:lpstr>
      <vt:lpstr>Plan Elements</vt:lpstr>
      <vt:lpstr>Plan Narrative</vt:lpstr>
      <vt:lpstr>Plan Numbers</vt:lpstr>
      <vt:lpstr>Timing to Create the Plan</vt:lpstr>
      <vt:lpstr>Timing to Create the Plan</vt:lpstr>
      <vt:lpstr>How to Begin</vt:lpstr>
      <vt:lpstr>Example: Plan Narrative - Goals</vt:lpstr>
      <vt:lpstr>Example: Plan Narrative - Individuals</vt:lpstr>
      <vt:lpstr>Example Department Activity Plan</vt:lpstr>
      <vt:lpstr>Example – Major Donor Portfolio Pipeline</vt:lpstr>
      <vt:lpstr>Getting Input on the Budget and Plan</vt:lpstr>
      <vt:lpstr>Case Study: First-Time Plan &amp; Mid-Year Adjustments</vt:lpstr>
      <vt:lpstr>Pause, Ponder, Stretch!</vt:lpstr>
      <vt:lpstr>GO! Create Your Plan</vt:lpstr>
      <vt:lpstr>Your Fundraising Priorities &amp; Goals</vt:lpstr>
      <vt:lpstr>Your Organization’s Budget</vt:lpstr>
      <vt:lpstr>Your Plan: Individuals</vt:lpstr>
      <vt:lpstr>Your Plan: Individuals</vt:lpstr>
      <vt:lpstr>Example: Individuals</vt:lpstr>
      <vt:lpstr>PowerPoint Presentation</vt:lpstr>
      <vt:lpstr>Example: Individuals</vt:lpstr>
      <vt:lpstr>Pause, Ponder, Stretch Part 2!</vt:lpstr>
      <vt:lpstr>Your Plan: Foundations/Corporations</vt:lpstr>
      <vt:lpstr>Your Plan: Foundations/Corporations</vt:lpstr>
      <vt:lpstr>PowerPoint Presentation</vt:lpstr>
      <vt:lpstr>PowerPoint Presentation</vt:lpstr>
      <vt:lpstr>Foundations/Corporations</vt:lpstr>
      <vt:lpstr>Foundations/Corporations</vt:lpstr>
      <vt:lpstr>Donor Communications</vt:lpstr>
      <vt:lpstr>Systems and Staffing</vt:lpstr>
      <vt:lpstr>Keep Your Plan Relevant</vt:lpstr>
      <vt:lpstr>Engaging Your Team</vt:lpstr>
      <vt:lpstr>Using Reforecasting to Manage Change</vt:lpstr>
      <vt:lpstr>Managing Challenges</vt:lpstr>
      <vt:lpstr>Ongoing Planning Process</vt:lpstr>
      <vt:lpstr>Handouts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Dana Stange</dc:creator>
  <cp:lastModifiedBy>Gabai-Botero, Nadine</cp:lastModifiedBy>
  <cp:revision>34</cp:revision>
  <dcterms:created xsi:type="dcterms:W3CDTF">2021-05-06T19:24:42Z</dcterms:created>
  <dcterms:modified xsi:type="dcterms:W3CDTF">2021-05-27T20:53:13Z</dcterms:modified>
</cp:coreProperties>
</file>